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096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5278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7620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16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49993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4118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670837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240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40008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37290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068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8/1/2024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269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3987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8/1/2024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4057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3976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27621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14949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6950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0834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764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1963817"/>
            <a:ext cx="7627382" cy="19671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44"/>
              </a:lnSpc>
              <a:buNone/>
            </a:pPr>
            <a:r>
              <a:rPr lang="en-US" sz="6195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 to Virtual Reality</a:t>
            </a:r>
            <a:endParaRPr lang="en-US" sz="6195" dirty="0"/>
          </a:p>
        </p:txBody>
      </p:sp>
      <p:sp>
        <p:nvSpPr>
          <p:cNvPr id="6" name="Text 2"/>
          <p:cNvSpPr/>
          <p:nvPr/>
        </p:nvSpPr>
        <p:spPr>
          <a:xfrm>
            <a:off x="758309" y="4255889"/>
            <a:ext cx="7627382" cy="1386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Virtual reality (VR) immerses users in computer-generated environments. It utilizes hardware and software to create a simulated sensory experience. VR applications have various uses, from gaming and entertainment to education and training.</a:t>
            </a:r>
            <a:endParaRPr lang="en-US" sz="1706" dirty="0"/>
          </a:p>
        </p:txBody>
      </p:sp>
      <p:sp>
        <p:nvSpPr>
          <p:cNvPr id="7" name="Shape 3"/>
          <p:cNvSpPr/>
          <p:nvPr/>
        </p:nvSpPr>
        <p:spPr>
          <a:xfrm>
            <a:off x="758309" y="5902643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213128" y="5886450"/>
            <a:ext cx="4799052" cy="3792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86"/>
              </a:lnSpc>
              <a:buNone/>
            </a:pPr>
            <a:r>
              <a:rPr lang="en-US" sz="2133" b="1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Rachael </a:t>
            </a:r>
            <a:r>
              <a:rPr lang="en-US" sz="2133" b="1" dirty="0" err="1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Mawia</a:t>
            </a:r>
            <a:endParaRPr lang="en-US" sz="213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758309" y="2237065"/>
            <a:ext cx="7520464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Components of Virtual Reality</a:t>
            </a:r>
            <a:endParaRPr lang="en-US" sz="4489" dirty="0"/>
          </a:p>
        </p:txBody>
      </p:sp>
      <p:sp>
        <p:nvSpPr>
          <p:cNvPr id="5" name="Text 2"/>
          <p:cNvSpPr/>
          <p:nvPr/>
        </p:nvSpPr>
        <p:spPr>
          <a:xfrm>
            <a:off x="758309" y="3491270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Hardware</a:t>
            </a:r>
            <a:endParaRPr lang="en-US" sz="2245" dirty="0"/>
          </a:p>
        </p:txBody>
      </p:sp>
      <p:sp>
        <p:nvSpPr>
          <p:cNvPr id="6" name="Text 3"/>
          <p:cNvSpPr/>
          <p:nvPr/>
        </p:nvSpPr>
        <p:spPr>
          <a:xfrm>
            <a:off x="758309" y="4064079"/>
            <a:ext cx="6292572" cy="1733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hardware of a VR system consists of a head-mounted display (HMD), motion tracking sensors, controllers, and haptic feedback devices. These components work together to create an immersive and interactive experience.</a:t>
            </a:r>
            <a:endParaRPr lang="en-US" sz="1706" dirty="0"/>
          </a:p>
        </p:txBody>
      </p:sp>
      <p:sp>
        <p:nvSpPr>
          <p:cNvPr id="7" name="Text 4"/>
          <p:cNvSpPr/>
          <p:nvPr/>
        </p:nvSpPr>
        <p:spPr>
          <a:xfrm>
            <a:off x="7587139" y="3491270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Software</a:t>
            </a:r>
            <a:endParaRPr lang="en-US" sz="2245" dirty="0"/>
          </a:p>
        </p:txBody>
      </p:sp>
      <p:sp>
        <p:nvSpPr>
          <p:cNvPr id="8" name="Text 5"/>
          <p:cNvSpPr/>
          <p:nvPr/>
        </p:nvSpPr>
        <p:spPr>
          <a:xfrm>
            <a:off x="7587139" y="4064079"/>
            <a:ext cx="6292572" cy="1386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VR software creates the virtual worlds, experiences, and interactions. It includes game engines, development tools, and applications designed for VR platforms. Software is essential for creating compelling VR content.</a:t>
            </a:r>
            <a:endParaRPr lang="en-US" sz="170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667941"/>
            <a:ext cx="7627382" cy="1425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Head-Mounted Displays (HMDs)</a:t>
            </a:r>
            <a:endParaRPr lang="en-US" sz="4489" dirty="0"/>
          </a:p>
        </p:txBody>
      </p:sp>
      <p:sp>
        <p:nvSpPr>
          <p:cNvPr id="6" name="Shape 2"/>
          <p:cNvSpPr/>
          <p:nvPr/>
        </p:nvSpPr>
        <p:spPr>
          <a:xfrm>
            <a:off x="6244709" y="266199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6427827" y="2734628"/>
            <a:ext cx="121087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94" dirty="0"/>
          </a:p>
        </p:txBody>
      </p:sp>
      <p:sp>
        <p:nvSpPr>
          <p:cNvPr id="8" name="Text 4"/>
          <p:cNvSpPr/>
          <p:nvPr/>
        </p:nvSpPr>
        <p:spPr>
          <a:xfrm>
            <a:off x="6948726" y="2661999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Displays</a:t>
            </a:r>
            <a:endParaRPr lang="en-US" sz="2245" dirty="0"/>
          </a:p>
        </p:txBody>
      </p:sp>
      <p:sp>
        <p:nvSpPr>
          <p:cNvPr id="9" name="Text 5"/>
          <p:cNvSpPr/>
          <p:nvPr/>
        </p:nvSpPr>
        <p:spPr>
          <a:xfrm>
            <a:off x="6948726" y="3148132"/>
            <a:ext cx="3001447" cy="2426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HMDs are equipped with high-resolution displays that provide users with a wide field of view, creating a sense of immersion and presence in the virtual environment.</a:t>
            </a:r>
            <a:endParaRPr lang="en-US" sz="1706" dirty="0"/>
          </a:p>
        </p:txBody>
      </p:sp>
      <p:sp>
        <p:nvSpPr>
          <p:cNvPr id="10" name="Shape 6"/>
          <p:cNvSpPr/>
          <p:nvPr/>
        </p:nvSpPr>
        <p:spPr>
          <a:xfrm>
            <a:off x="10166747" y="266199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</p:sp>
      <p:sp>
        <p:nvSpPr>
          <p:cNvPr id="11" name="Text 7"/>
          <p:cNvSpPr/>
          <p:nvPr/>
        </p:nvSpPr>
        <p:spPr>
          <a:xfrm>
            <a:off x="10314623" y="2734628"/>
            <a:ext cx="191572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94" dirty="0"/>
          </a:p>
        </p:txBody>
      </p:sp>
      <p:sp>
        <p:nvSpPr>
          <p:cNvPr id="12" name="Text 8"/>
          <p:cNvSpPr/>
          <p:nvPr/>
        </p:nvSpPr>
        <p:spPr>
          <a:xfrm>
            <a:off x="10870763" y="2661999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Sensors</a:t>
            </a:r>
            <a:endParaRPr lang="en-US" sz="2245" dirty="0"/>
          </a:p>
        </p:txBody>
      </p:sp>
      <p:sp>
        <p:nvSpPr>
          <p:cNvPr id="13" name="Text 9"/>
          <p:cNvSpPr/>
          <p:nvPr/>
        </p:nvSpPr>
        <p:spPr>
          <a:xfrm>
            <a:off x="10870763" y="3148132"/>
            <a:ext cx="3001447" cy="2426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HMDs include motion sensors like gyroscopes and accelerometers to track the user's head movements and update the virtual world in real time.</a:t>
            </a:r>
            <a:endParaRPr lang="en-US" sz="1706" dirty="0"/>
          </a:p>
        </p:txBody>
      </p:sp>
      <p:sp>
        <p:nvSpPr>
          <p:cNvPr id="14" name="Shape 10"/>
          <p:cNvSpPr/>
          <p:nvPr/>
        </p:nvSpPr>
        <p:spPr>
          <a:xfrm>
            <a:off x="6244709" y="603539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</p:sp>
      <p:sp>
        <p:nvSpPr>
          <p:cNvPr id="15" name="Text 11"/>
          <p:cNvSpPr/>
          <p:nvPr/>
        </p:nvSpPr>
        <p:spPr>
          <a:xfrm>
            <a:off x="6396037" y="6108025"/>
            <a:ext cx="184666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94" dirty="0"/>
          </a:p>
        </p:txBody>
      </p:sp>
      <p:sp>
        <p:nvSpPr>
          <p:cNvPr id="16" name="Text 12"/>
          <p:cNvSpPr/>
          <p:nvPr/>
        </p:nvSpPr>
        <p:spPr>
          <a:xfrm>
            <a:off x="6948726" y="6035397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Lenses</a:t>
            </a:r>
            <a:endParaRPr lang="en-US" sz="2245" dirty="0"/>
          </a:p>
        </p:txBody>
      </p:sp>
      <p:sp>
        <p:nvSpPr>
          <p:cNvPr id="17" name="Text 13"/>
          <p:cNvSpPr/>
          <p:nvPr/>
        </p:nvSpPr>
        <p:spPr>
          <a:xfrm>
            <a:off x="6948726" y="6521529"/>
            <a:ext cx="6923365" cy="1040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lenses in HMDs focus the images from the displays to create a realistic and comfortable viewing experience. They allow for precise control of focus and distortion.</a:t>
            </a:r>
            <a:endParaRPr lang="en-US" sz="170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8426" y="747117"/>
            <a:ext cx="6041588" cy="694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5"/>
              </a:lnSpc>
              <a:buNone/>
            </a:pPr>
            <a:r>
              <a:rPr lang="en-US" sz="4372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Motion Tracking Sensors</a:t>
            </a:r>
            <a:endParaRPr lang="en-US" sz="4372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26" y="1757720"/>
            <a:ext cx="1054894" cy="19082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109788" y="1968698"/>
            <a:ext cx="2776180" cy="347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3"/>
              </a:lnSpc>
              <a:buNone/>
            </a:pPr>
            <a:r>
              <a:rPr lang="en-US" sz="2186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Positional Tracking</a:t>
            </a:r>
            <a:endParaRPr lang="en-US" sz="2186" dirty="0"/>
          </a:p>
        </p:txBody>
      </p:sp>
      <p:sp>
        <p:nvSpPr>
          <p:cNvPr id="8" name="Text 3"/>
          <p:cNvSpPr/>
          <p:nvPr/>
        </p:nvSpPr>
        <p:spPr>
          <a:xfrm>
            <a:off x="2109788" y="2442329"/>
            <a:ext cx="6295787" cy="1012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58"/>
              </a:lnSpc>
              <a:buNone/>
            </a:pPr>
            <a:r>
              <a:rPr lang="en-US" sz="16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Motion tracking sensors determine the user's location and orientation in space. They provide data to the VR software, which updates the virtual environment accordingly.</a:t>
            </a:r>
            <a:endParaRPr lang="en-US" sz="1661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26" y="3665934"/>
            <a:ext cx="1054894" cy="190821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109788" y="3876913"/>
            <a:ext cx="2776180" cy="347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3"/>
              </a:lnSpc>
              <a:buNone/>
            </a:pPr>
            <a:r>
              <a:rPr lang="en-US" sz="2186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External Sensors</a:t>
            </a:r>
            <a:endParaRPr lang="en-US" sz="2186" dirty="0"/>
          </a:p>
        </p:txBody>
      </p:sp>
      <p:sp>
        <p:nvSpPr>
          <p:cNvPr id="11" name="Text 5"/>
          <p:cNvSpPr/>
          <p:nvPr/>
        </p:nvSpPr>
        <p:spPr>
          <a:xfrm>
            <a:off x="2109788" y="4350544"/>
            <a:ext cx="6295787" cy="1012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58"/>
              </a:lnSpc>
              <a:buNone/>
            </a:pPr>
            <a:r>
              <a:rPr lang="en-US" sz="16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External sensors like cameras or lasers are used to track the position and movement of the user's body, controllers, and other objects in the VR environment.</a:t>
            </a:r>
            <a:endParaRPr lang="en-US" sz="1661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26" y="5574149"/>
            <a:ext cx="1054894" cy="190821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109788" y="5785128"/>
            <a:ext cx="2776180" cy="347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3"/>
              </a:lnSpc>
              <a:buNone/>
            </a:pPr>
            <a:r>
              <a:rPr lang="en-US" sz="2186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Internal Sensors</a:t>
            </a:r>
            <a:endParaRPr lang="en-US" sz="2186" dirty="0"/>
          </a:p>
        </p:txBody>
      </p:sp>
      <p:sp>
        <p:nvSpPr>
          <p:cNvPr id="14" name="Text 7"/>
          <p:cNvSpPr/>
          <p:nvPr/>
        </p:nvSpPr>
        <p:spPr>
          <a:xfrm>
            <a:off x="2109788" y="6258758"/>
            <a:ext cx="6295787" cy="1012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58"/>
              </a:lnSpc>
              <a:buNone/>
            </a:pPr>
            <a:r>
              <a:rPr lang="en-US" sz="16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HMDs and controllers often have internal sensors like accelerometers and gyroscopes to track movement and orientation in a more localized manner.</a:t>
            </a:r>
            <a:endParaRPr lang="en-US" sz="166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1933694"/>
            <a:ext cx="6329601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Haptic Feedback Devices</a:t>
            </a:r>
            <a:endParaRPr lang="en-US" sz="448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2971324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8309" y="3729514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Vibrations</a:t>
            </a:r>
            <a:endParaRPr lang="en-US" sz="2245" dirty="0"/>
          </a:p>
        </p:txBody>
      </p:sp>
      <p:sp>
        <p:nvSpPr>
          <p:cNvPr id="8" name="Text 3"/>
          <p:cNvSpPr/>
          <p:nvPr/>
        </p:nvSpPr>
        <p:spPr>
          <a:xfrm>
            <a:off x="758309" y="4215646"/>
            <a:ext cx="3651171" cy="1733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Haptic feedback devices provide tactile sensations, like vibrations or pressure, to simulate the feeling of touching or interacting with virtual objects.</a:t>
            </a:r>
            <a:endParaRPr lang="en-US" sz="170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401" y="2971324"/>
            <a:ext cx="541615" cy="54161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734401" y="3729514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Force Feedback</a:t>
            </a:r>
            <a:endParaRPr lang="en-US" sz="2245" dirty="0"/>
          </a:p>
        </p:txBody>
      </p:sp>
      <p:sp>
        <p:nvSpPr>
          <p:cNvPr id="11" name="Text 5"/>
          <p:cNvSpPr/>
          <p:nvPr/>
        </p:nvSpPr>
        <p:spPr>
          <a:xfrm>
            <a:off x="4734401" y="4215646"/>
            <a:ext cx="3651290" cy="20802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Force feedback devices, such as haptic suits or gloves, create realistic resistance and forces when interacting with virtual objects, making the experience more immersive.</a:t>
            </a:r>
            <a:endParaRPr lang="en-US" sz="170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41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5099" y="3000256"/>
            <a:ext cx="4948476" cy="616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53"/>
              </a:lnSpc>
              <a:buNone/>
            </a:pPr>
            <a:r>
              <a:rPr lang="en-US" sz="3882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Interaction Controllers</a:t>
            </a:r>
            <a:endParaRPr lang="en-US" sz="3882" dirty="0"/>
          </a:p>
        </p:txBody>
      </p:sp>
      <p:sp>
        <p:nvSpPr>
          <p:cNvPr id="6" name="Shape 2"/>
          <p:cNvSpPr/>
          <p:nvPr/>
        </p:nvSpPr>
        <p:spPr>
          <a:xfrm>
            <a:off x="795099" y="3897511"/>
            <a:ext cx="13040201" cy="3673554"/>
          </a:xfrm>
          <a:prstGeom prst="roundRect">
            <a:avLst>
              <a:gd name="adj" fmla="val 459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02719" y="3905131"/>
            <a:ext cx="13024961" cy="53982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990005" y="4025146"/>
            <a:ext cx="6134100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sz="147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Type</a:t>
            </a:r>
            <a:endParaRPr lang="en-US" sz="1475" dirty="0"/>
          </a:p>
        </p:txBody>
      </p:sp>
      <p:sp>
        <p:nvSpPr>
          <p:cNvPr id="9" name="Text 5"/>
          <p:cNvSpPr/>
          <p:nvPr/>
        </p:nvSpPr>
        <p:spPr>
          <a:xfrm>
            <a:off x="7506295" y="4025146"/>
            <a:ext cx="6134100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sz="147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Description</a:t>
            </a:r>
            <a:endParaRPr lang="en-US" sz="1475" dirty="0"/>
          </a:p>
        </p:txBody>
      </p:sp>
      <p:sp>
        <p:nvSpPr>
          <p:cNvPr id="10" name="Shape 6"/>
          <p:cNvSpPr/>
          <p:nvPr/>
        </p:nvSpPr>
        <p:spPr>
          <a:xfrm>
            <a:off x="802719" y="4444960"/>
            <a:ext cx="13024961" cy="11394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990005" y="4564975"/>
            <a:ext cx="6134100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sz="147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Handheld Controllers</a:t>
            </a:r>
            <a:endParaRPr lang="en-US" sz="1475" dirty="0"/>
          </a:p>
        </p:txBody>
      </p:sp>
      <p:sp>
        <p:nvSpPr>
          <p:cNvPr id="12" name="Text 8"/>
          <p:cNvSpPr/>
          <p:nvPr/>
        </p:nvSpPr>
        <p:spPr>
          <a:xfrm>
            <a:off x="7506295" y="4564975"/>
            <a:ext cx="6134100" cy="8993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sz="147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are small, handheld devices that allow users to interact with the virtual environment through buttons, joysticks, and motion sensors.</a:t>
            </a:r>
            <a:endParaRPr lang="en-US" sz="1475" dirty="0"/>
          </a:p>
        </p:txBody>
      </p:sp>
      <p:sp>
        <p:nvSpPr>
          <p:cNvPr id="13" name="Shape 9"/>
          <p:cNvSpPr/>
          <p:nvPr/>
        </p:nvSpPr>
        <p:spPr>
          <a:xfrm>
            <a:off x="802719" y="5584388"/>
            <a:ext cx="13024961" cy="11394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990005" y="5704403"/>
            <a:ext cx="6134100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sz="147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Gloves</a:t>
            </a:r>
            <a:endParaRPr lang="en-US" sz="1475" dirty="0"/>
          </a:p>
        </p:txBody>
      </p:sp>
      <p:sp>
        <p:nvSpPr>
          <p:cNvPr id="15" name="Text 11"/>
          <p:cNvSpPr/>
          <p:nvPr/>
        </p:nvSpPr>
        <p:spPr>
          <a:xfrm>
            <a:off x="7506295" y="5704403"/>
            <a:ext cx="6134100" cy="8993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sz="147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Gloves with sensors and actuators provide more detailed hand tracking and haptic feedback, allowing for more natural and precise interactions.</a:t>
            </a:r>
            <a:endParaRPr lang="en-US" sz="1475" dirty="0"/>
          </a:p>
        </p:txBody>
      </p:sp>
      <p:sp>
        <p:nvSpPr>
          <p:cNvPr id="16" name="Shape 12"/>
          <p:cNvSpPr/>
          <p:nvPr/>
        </p:nvSpPr>
        <p:spPr>
          <a:xfrm>
            <a:off x="802719" y="6723817"/>
            <a:ext cx="13024961" cy="8396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990005" y="6843832"/>
            <a:ext cx="6134100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sz="147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Foot Pedals</a:t>
            </a:r>
            <a:endParaRPr lang="en-US" sz="1475" dirty="0"/>
          </a:p>
        </p:txBody>
      </p:sp>
      <p:sp>
        <p:nvSpPr>
          <p:cNvPr id="18" name="Text 14"/>
          <p:cNvSpPr/>
          <p:nvPr/>
        </p:nvSpPr>
        <p:spPr>
          <a:xfrm>
            <a:off x="7506295" y="6843832"/>
            <a:ext cx="6134100" cy="5995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sz="147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Foot pedals can be used to control movement, actions, or specific functions in the virtual world, adding another layer of interaction.</a:t>
            </a:r>
            <a:endParaRPr lang="en-US" sz="147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834866"/>
            <a:ext cx="7513558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VR Software and Applications</a:t>
            </a:r>
            <a:endParaRPr lang="en-US" sz="4489" dirty="0"/>
          </a:p>
        </p:txBody>
      </p:sp>
      <p:sp>
        <p:nvSpPr>
          <p:cNvPr id="6" name="Shape 2"/>
          <p:cNvSpPr/>
          <p:nvPr/>
        </p:nvSpPr>
        <p:spPr>
          <a:xfrm>
            <a:off x="758309" y="1872496"/>
            <a:ext cx="3705463" cy="3346252"/>
          </a:xfrm>
          <a:prstGeom prst="roundRect">
            <a:avLst>
              <a:gd name="adj" fmla="val 5827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974884" y="2089071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Games</a:t>
            </a:r>
            <a:endParaRPr lang="en-US" sz="2245" dirty="0"/>
          </a:p>
        </p:txBody>
      </p:sp>
      <p:sp>
        <p:nvSpPr>
          <p:cNvPr id="8" name="Text 4"/>
          <p:cNvSpPr/>
          <p:nvPr/>
        </p:nvSpPr>
        <p:spPr>
          <a:xfrm>
            <a:off x="974884" y="2575203"/>
            <a:ext cx="3272314" cy="2426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VR games offer immersive experiences, allowing players to feel like they are physically present in the game world. They can range from action-packed adventures to puzzle-solving challenges.</a:t>
            </a:r>
            <a:endParaRPr lang="en-US" sz="1706" dirty="0"/>
          </a:p>
        </p:txBody>
      </p:sp>
      <p:sp>
        <p:nvSpPr>
          <p:cNvPr id="9" name="Shape 5"/>
          <p:cNvSpPr/>
          <p:nvPr/>
        </p:nvSpPr>
        <p:spPr>
          <a:xfrm>
            <a:off x="4680347" y="1872496"/>
            <a:ext cx="3705463" cy="3346252"/>
          </a:xfrm>
          <a:prstGeom prst="roundRect">
            <a:avLst>
              <a:gd name="adj" fmla="val 5827"/>
            </a:avLst>
          </a:prstGeom>
          <a:solidFill>
            <a:srgbClr val="EEEFF5"/>
          </a:solidFill>
          <a:ln/>
        </p:spPr>
      </p:sp>
      <p:sp>
        <p:nvSpPr>
          <p:cNvPr id="10" name="Text 6"/>
          <p:cNvSpPr/>
          <p:nvPr/>
        </p:nvSpPr>
        <p:spPr>
          <a:xfrm>
            <a:off x="4896922" y="2089071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Training Simulators</a:t>
            </a:r>
            <a:endParaRPr lang="en-US" sz="2245" dirty="0"/>
          </a:p>
        </p:txBody>
      </p:sp>
      <p:sp>
        <p:nvSpPr>
          <p:cNvPr id="11" name="Text 7"/>
          <p:cNvSpPr/>
          <p:nvPr/>
        </p:nvSpPr>
        <p:spPr>
          <a:xfrm>
            <a:off x="4896922" y="2575203"/>
            <a:ext cx="3272314" cy="2426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VR simulators are used to train professionals in various fields, including medicine, engineering, and aviation, by providing safe and realistic simulations of real-world scenarios.</a:t>
            </a:r>
            <a:endParaRPr lang="en-US" sz="1706" dirty="0"/>
          </a:p>
        </p:txBody>
      </p:sp>
      <p:sp>
        <p:nvSpPr>
          <p:cNvPr id="12" name="Shape 8"/>
          <p:cNvSpPr/>
          <p:nvPr/>
        </p:nvSpPr>
        <p:spPr>
          <a:xfrm>
            <a:off x="758309" y="5435322"/>
            <a:ext cx="7627382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</p:spPr>
      </p:sp>
      <p:sp>
        <p:nvSpPr>
          <p:cNvPr id="13" name="Text 9"/>
          <p:cNvSpPr/>
          <p:nvPr/>
        </p:nvSpPr>
        <p:spPr>
          <a:xfrm>
            <a:off x="974884" y="5651897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Social Experiences</a:t>
            </a:r>
            <a:endParaRPr lang="en-US" sz="2245" dirty="0"/>
          </a:p>
        </p:txBody>
      </p:sp>
      <p:sp>
        <p:nvSpPr>
          <p:cNvPr id="14" name="Text 10"/>
          <p:cNvSpPr/>
          <p:nvPr/>
        </p:nvSpPr>
        <p:spPr>
          <a:xfrm>
            <a:off x="974884" y="6138029"/>
            <a:ext cx="7194233" cy="1040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VR social experiences enable users to connect and interact with others in virtual worlds, allowing for virtual gatherings, events, and even collaborative activities.</a:t>
            </a:r>
            <a:endParaRPr lang="en-US" sz="170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63166" y="1092398"/>
            <a:ext cx="7192089" cy="529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68"/>
              </a:lnSpc>
              <a:buNone/>
            </a:pPr>
            <a:r>
              <a:rPr lang="en-US" sz="3335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Future Trends and Developments in VR</a:t>
            </a:r>
            <a:endParaRPr lang="en-US" sz="3335" dirty="0"/>
          </a:p>
        </p:txBody>
      </p:sp>
      <p:sp>
        <p:nvSpPr>
          <p:cNvPr id="6" name="Shape 2"/>
          <p:cNvSpPr/>
          <p:nvPr/>
        </p:nvSpPr>
        <p:spPr>
          <a:xfrm>
            <a:off x="623471" y="2044065"/>
            <a:ext cx="362069" cy="362069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759440" y="2098000"/>
            <a:ext cx="90011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01"/>
              </a:lnSpc>
              <a:buNone/>
            </a:pPr>
            <a:r>
              <a:rPr lang="en-US" sz="200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001" dirty="0"/>
          </a:p>
        </p:txBody>
      </p:sp>
      <p:sp>
        <p:nvSpPr>
          <p:cNvPr id="8" name="Text 4"/>
          <p:cNvSpPr/>
          <p:nvPr/>
        </p:nvSpPr>
        <p:spPr>
          <a:xfrm>
            <a:off x="1689616" y="2023943"/>
            <a:ext cx="2117527" cy="2646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4"/>
              </a:lnSpc>
              <a:buNone/>
            </a:pPr>
            <a:r>
              <a:rPr lang="en-US" sz="1667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Improved Hardware</a:t>
            </a:r>
            <a:endParaRPr lang="en-US" sz="1667" dirty="0"/>
          </a:p>
        </p:txBody>
      </p:sp>
      <p:sp>
        <p:nvSpPr>
          <p:cNvPr id="9" name="Text 5"/>
          <p:cNvSpPr/>
          <p:nvPr/>
        </p:nvSpPr>
        <p:spPr>
          <a:xfrm>
            <a:off x="1689616" y="2385060"/>
            <a:ext cx="6891218" cy="5150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27"/>
              </a:lnSpc>
              <a:buNone/>
            </a:pPr>
            <a:r>
              <a:rPr lang="en-US" sz="126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Advancements in display technology, sensors, and haptic feedback devices are constantly improving the quality and realism of VR experiences.</a:t>
            </a:r>
            <a:endParaRPr lang="en-US" sz="1267" dirty="0"/>
          </a:p>
        </p:txBody>
      </p:sp>
      <p:sp>
        <p:nvSpPr>
          <p:cNvPr id="10" name="Shape 6"/>
          <p:cNvSpPr/>
          <p:nvPr/>
        </p:nvSpPr>
        <p:spPr>
          <a:xfrm>
            <a:off x="623471" y="3402806"/>
            <a:ext cx="362069" cy="362069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</p:spPr>
      </p:sp>
      <p:sp>
        <p:nvSpPr>
          <p:cNvPr id="11" name="Text 7"/>
          <p:cNvSpPr/>
          <p:nvPr/>
        </p:nvSpPr>
        <p:spPr>
          <a:xfrm>
            <a:off x="733365" y="3456742"/>
            <a:ext cx="142280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01"/>
              </a:lnSpc>
              <a:buNone/>
            </a:pPr>
            <a:r>
              <a:rPr lang="en-US" sz="200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001" dirty="0"/>
          </a:p>
        </p:txBody>
      </p:sp>
      <p:sp>
        <p:nvSpPr>
          <p:cNvPr id="12" name="Text 8"/>
          <p:cNvSpPr/>
          <p:nvPr/>
        </p:nvSpPr>
        <p:spPr>
          <a:xfrm>
            <a:off x="1689616" y="3382685"/>
            <a:ext cx="2117527" cy="2646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4"/>
              </a:lnSpc>
              <a:buNone/>
            </a:pPr>
            <a:r>
              <a:rPr lang="en-US" sz="1667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Integration</a:t>
            </a:r>
            <a:endParaRPr lang="en-US" sz="1667" dirty="0"/>
          </a:p>
        </p:txBody>
      </p:sp>
      <p:sp>
        <p:nvSpPr>
          <p:cNvPr id="13" name="Text 9"/>
          <p:cNvSpPr/>
          <p:nvPr/>
        </p:nvSpPr>
        <p:spPr>
          <a:xfrm>
            <a:off x="1689616" y="3743801"/>
            <a:ext cx="6891218" cy="5150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27"/>
              </a:lnSpc>
              <a:buNone/>
            </a:pPr>
            <a:r>
              <a:rPr lang="en-US" sz="126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Artificial intelligence is playing a bigger role in VR, creating more intelligent and responsive virtual environments and characters.</a:t>
            </a:r>
            <a:endParaRPr lang="en-US" sz="1267" dirty="0"/>
          </a:p>
        </p:txBody>
      </p:sp>
      <p:sp>
        <p:nvSpPr>
          <p:cNvPr id="14" name="Shape 10"/>
          <p:cNvSpPr/>
          <p:nvPr/>
        </p:nvSpPr>
        <p:spPr>
          <a:xfrm>
            <a:off x="623471" y="4761548"/>
            <a:ext cx="362069" cy="362069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</p:spPr>
      </p:sp>
      <p:sp>
        <p:nvSpPr>
          <p:cNvPr id="15" name="Text 11"/>
          <p:cNvSpPr/>
          <p:nvPr/>
        </p:nvSpPr>
        <p:spPr>
          <a:xfrm>
            <a:off x="735866" y="4815483"/>
            <a:ext cx="137160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01"/>
              </a:lnSpc>
              <a:buNone/>
            </a:pPr>
            <a:r>
              <a:rPr lang="en-US" sz="200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001" dirty="0"/>
          </a:p>
        </p:txBody>
      </p:sp>
      <p:sp>
        <p:nvSpPr>
          <p:cNvPr id="16" name="Text 12"/>
          <p:cNvSpPr/>
          <p:nvPr/>
        </p:nvSpPr>
        <p:spPr>
          <a:xfrm>
            <a:off x="1689616" y="4741426"/>
            <a:ext cx="2117527" cy="2646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4"/>
              </a:lnSpc>
              <a:buNone/>
            </a:pPr>
            <a:r>
              <a:rPr lang="en-US" sz="1667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Immersive Content</a:t>
            </a:r>
            <a:endParaRPr lang="en-US" sz="1667" dirty="0"/>
          </a:p>
        </p:txBody>
      </p:sp>
      <p:sp>
        <p:nvSpPr>
          <p:cNvPr id="17" name="Text 13"/>
          <p:cNvSpPr/>
          <p:nvPr/>
        </p:nvSpPr>
        <p:spPr>
          <a:xfrm>
            <a:off x="1689616" y="5102543"/>
            <a:ext cx="6891218" cy="5150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27"/>
              </a:lnSpc>
              <a:buNone/>
            </a:pPr>
            <a:r>
              <a:rPr lang="en-US" sz="126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VR content is becoming more sophisticated, with greater emphasis on story, gameplay, and social interaction.</a:t>
            </a:r>
            <a:endParaRPr lang="en-US" sz="1267" dirty="0"/>
          </a:p>
        </p:txBody>
      </p:sp>
      <p:sp>
        <p:nvSpPr>
          <p:cNvPr id="18" name="Shape 14"/>
          <p:cNvSpPr/>
          <p:nvPr/>
        </p:nvSpPr>
        <p:spPr>
          <a:xfrm>
            <a:off x="623471" y="6120289"/>
            <a:ext cx="362069" cy="362069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</p:spPr>
      </p:sp>
      <p:sp>
        <p:nvSpPr>
          <p:cNvPr id="19" name="Text 15"/>
          <p:cNvSpPr/>
          <p:nvPr/>
        </p:nvSpPr>
        <p:spPr>
          <a:xfrm>
            <a:off x="727650" y="6174224"/>
            <a:ext cx="153710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01"/>
              </a:lnSpc>
              <a:buNone/>
            </a:pPr>
            <a:r>
              <a:rPr lang="en-US" sz="200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001" dirty="0"/>
          </a:p>
        </p:txBody>
      </p:sp>
      <p:sp>
        <p:nvSpPr>
          <p:cNvPr id="20" name="Text 16"/>
          <p:cNvSpPr/>
          <p:nvPr/>
        </p:nvSpPr>
        <p:spPr>
          <a:xfrm>
            <a:off x="1689616" y="6100167"/>
            <a:ext cx="2826425" cy="2646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4"/>
              </a:lnSpc>
              <a:buNone/>
            </a:pPr>
            <a:r>
              <a:rPr lang="en-US" sz="1667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Accessibility and Affordability</a:t>
            </a:r>
            <a:endParaRPr lang="en-US" sz="1667" dirty="0"/>
          </a:p>
        </p:txBody>
      </p:sp>
      <p:sp>
        <p:nvSpPr>
          <p:cNvPr id="21" name="Text 17"/>
          <p:cNvSpPr/>
          <p:nvPr/>
        </p:nvSpPr>
        <p:spPr>
          <a:xfrm>
            <a:off x="1689616" y="6461284"/>
            <a:ext cx="6891218" cy="5150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27"/>
              </a:lnSpc>
              <a:buNone/>
            </a:pPr>
            <a:r>
              <a:rPr lang="en-US" sz="126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VR technology is becoming more accessible and affordable, making it available to a wider range of users.</a:t>
            </a:r>
            <a:endParaRPr lang="en-US" sz="126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</TotalTime>
  <Words>641</Words>
  <Application>Microsoft Office PowerPoint</Application>
  <PresentationFormat>Custom</PresentationFormat>
  <Paragraphs>67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Barlow</vt:lpstr>
      <vt:lpstr>Calibri</vt:lpstr>
      <vt:lpstr>Montserrat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 840</cp:lastModifiedBy>
  <cp:revision>3</cp:revision>
  <dcterms:created xsi:type="dcterms:W3CDTF">2024-07-30T10:56:52Z</dcterms:created>
  <dcterms:modified xsi:type="dcterms:W3CDTF">2024-08-01T15:35:57Z</dcterms:modified>
</cp:coreProperties>
</file>